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1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0240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5394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3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8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6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6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4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1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7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5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87B6-02EF-4033-AD10-E72E618153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87F50-36AB-4112-8938-D48D6723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mailto:mmarzolf@wcskids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731520"/>
            <a:ext cx="8915399" cy="16633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Welcome to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AMERICAN GOVERNMENT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1" y="4153989"/>
            <a:ext cx="9553892" cy="127145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Mr. </a:t>
            </a:r>
            <a:r>
              <a:rPr lang="en-US" sz="3200" b="1" dirty="0" err="1" smtClean="0">
                <a:solidFill>
                  <a:schemeClr val="accent1"/>
                </a:solidFill>
              </a:rPr>
              <a:t>Marzolf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</a:rPr>
              <a:t>Room 124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13" name="Picture 12" descr="Reclaiming Patriotism - By Their Strange Fr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834" y="2982095"/>
            <a:ext cx="7585165" cy="3875905"/>
          </a:xfrm>
          <a:prstGeom prst="rect">
            <a:avLst/>
          </a:prstGeom>
        </p:spPr>
      </p:pic>
      <p:pic>
        <p:nvPicPr>
          <p:cNvPr id="14" name="Picture 13" descr="Get Involved! | Common Good Vermo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61" y="0"/>
            <a:ext cx="2281416" cy="1576251"/>
          </a:xfrm>
          <a:prstGeom prst="rect">
            <a:avLst/>
          </a:prstGeom>
        </p:spPr>
      </p:pic>
      <p:pic>
        <p:nvPicPr>
          <p:cNvPr id="15" name="Picture 14" descr="American &lt;strong&gt;Government&lt;/strong&gt; 2013-2014 - The Collaborator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61" y="1988713"/>
            <a:ext cx="2639243" cy="1986764"/>
          </a:xfrm>
          <a:prstGeom prst="rect">
            <a:avLst/>
          </a:prstGeom>
        </p:spPr>
      </p:pic>
      <p:pic>
        <p:nvPicPr>
          <p:cNvPr id="16" name="Picture 15" descr="The Robert April Program – Jan 18,2013 | The Unforgotten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61" y="5432901"/>
            <a:ext cx="3495947" cy="1425099"/>
          </a:xfrm>
          <a:prstGeom prst="rect">
            <a:avLst/>
          </a:prstGeom>
        </p:spPr>
      </p:pic>
      <p:pic>
        <p:nvPicPr>
          <p:cNvPr id="17" name="Picture 16" descr="American Government 2013 - The Collaboratory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2" y="0"/>
            <a:ext cx="2090057" cy="13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5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52846"/>
            <a:ext cx="8911687" cy="661851"/>
          </a:xfrm>
        </p:spPr>
        <p:txBody>
          <a:bodyPr/>
          <a:lstStyle/>
          <a:p>
            <a:pPr algn="ctr"/>
            <a:r>
              <a:rPr lang="en-US" b="1" dirty="0" smtClean="0"/>
              <a:t>AMERICAN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8835"/>
            <a:ext cx="8915400" cy="461234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chemeClr val="accent1"/>
                </a:solidFill>
              </a:rPr>
              <a:t>What Do </a:t>
            </a:r>
            <a:r>
              <a:rPr lang="en-US" sz="3000" b="1" dirty="0">
                <a:solidFill>
                  <a:schemeClr val="accent1"/>
                </a:solidFill>
              </a:rPr>
              <a:t>W</a:t>
            </a:r>
            <a:r>
              <a:rPr lang="en-US" sz="3000" b="1" dirty="0" smtClean="0">
                <a:solidFill>
                  <a:schemeClr val="accent1"/>
                </a:solidFill>
              </a:rPr>
              <a:t>e </a:t>
            </a:r>
            <a:r>
              <a:rPr lang="en-US" sz="3000" b="1" dirty="0">
                <a:solidFill>
                  <a:schemeClr val="accent1"/>
                </a:solidFill>
              </a:rPr>
              <a:t>S</a:t>
            </a:r>
            <a:r>
              <a:rPr lang="en-US" sz="3000" b="1" dirty="0" smtClean="0">
                <a:solidFill>
                  <a:schemeClr val="accent1"/>
                </a:solidFill>
              </a:rPr>
              <a:t>tudy?</a:t>
            </a:r>
          </a:p>
          <a:p>
            <a:pPr marL="0" indent="0" algn="ctr">
              <a:buNone/>
            </a:pPr>
            <a:endParaRPr lang="en-US" sz="900" b="1" dirty="0" smtClean="0">
              <a:solidFill>
                <a:schemeClr val="accent1"/>
              </a:solidFill>
            </a:endParaRPr>
          </a:p>
          <a:p>
            <a:pPr lvl="0"/>
            <a:r>
              <a:rPr lang="en-US" sz="2800" b="1" u="sng" dirty="0"/>
              <a:t>Unit 1</a:t>
            </a:r>
            <a:r>
              <a:rPr lang="en-US" sz="2800" b="1" dirty="0"/>
              <a:t> – Foundations of Civic &amp; </a:t>
            </a:r>
            <a:endParaRPr lang="en-US" sz="2800" b="1" dirty="0" smtClean="0"/>
          </a:p>
          <a:p>
            <a:pPr marL="0" lv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Political </a:t>
            </a:r>
            <a:r>
              <a:rPr lang="en-US" sz="2800" b="1" dirty="0"/>
              <a:t>Life/Foundations of Government </a:t>
            </a:r>
            <a:endParaRPr lang="en-US" sz="2800" b="1" dirty="0" smtClean="0"/>
          </a:p>
          <a:p>
            <a:pPr marL="0" lv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(3 </a:t>
            </a:r>
            <a:r>
              <a:rPr lang="en-US" sz="2800" b="1" dirty="0"/>
              <a:t>weeks)</a:t>
            </a:r>
          </a:p>
          <a:p>
            <a:pPr lvl="0"/>
            <a:r>
              <a:rPr lang="en-US" sz="2800" b="1" u="sng" dirty="0"/>
              <a:t>Unit 2</a:t>
            </a:r>
            <a:r>
              <a:rPr lang="en-US" sz="2800" b="1" dirty="0"/>
              <a:t> – State &amp; Local Government (</a:t>
            </a:r>
            <a:r>
              <a:rPr lang="en-US" sz="2800" b="1" dirty="0" smtClean="0"/>
              <a:t>1-2 weeks)</a:t>
            </a:r>
            <a:endParaRPr lang="en-US" sz="2800" b="1" dirty="0"/>
          </a:p>
          <a:p>
            <a:pPr lvl="0"/>
            <a:r>
              <a:rPr lang="en-US" sz="2800" b="1" u="sng" dirty="0"/>
              <a:t>Unit 3</a:t>
            </a:r>
            <a:r>
              <a:rPr lang="en-US" sz="2800" b="1" dirty="0"/>
              <a:t> – The United States &amp; World Affairs (</a:t>
            </a:r>
            <a:r>
              <a:rPr lang="en-US" sz="2800" b="1" dirty="0" smtClean="0"/>
              <a:t>2-3 </a:t>
            </a:r>
            <a:r>
              <a:rPr lang="en-US" sz="2800" b="1" dirty="0"/>
              <a:t>weeks)</a:t>
            </a:r>
          </a:p>
          <a:p>
            <a:pPr lvl="0"/>
            <a:r>
              <a:rPr lang="en-US" sz="2800" b="1" u="sng" dirty="0"/>
              <a:t>Unit 4</a:t>
            </a:r>
            <a:r>
              <a:rPr lang="en-US" sz="2800" b="1" dirty="0"/>
              <a:t> – The 3 Branches of Government (8-9 weeks)</a:t>
            </a:r>
          </a:p>
          <a:p>
            <a:pPr lvl="0"/>
            <a:r>
              <a:rPr lang="en-US" sz="2800" b="1" u="sng" dirty="0"/>
              <a:t>Unit 5</a:t>
            </a:r>
            <a:r>
              <a:rPr lang="en-US" sz="2800" b="1" dirty="0"/>
              <a:t> – Citizenship in the United States </a:t>
            </a:r>
            <a:r>
              <a:rPr lang="en-US" sz="2800" b="1" dirty="0" smtClean="0"/>
              <a:t>(2-3 </a:t>
            </a:r>
            <a:r>
              <a:rPr lang="en-US" sz="2800" b="1" dirty="0"/>
              <a:t>weeks)</a:t>
            </a:r>
          </a:p>
          <a:p>
            <a:pPr marL="0" indent="0">
              <a:buNone/>
            </a:pP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sz="3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400" b="1" dirty="0" smtClean="0"/>
          </a:p>
        </p:txBody>
      </p:sp>
      <p:pic>
        <p:nvPicPr>
          <p:cNvPr id="6" name="Picture 5" descr="Case Studies make Learning Relevant to Student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82" y="0"/>
            <a:ext cx="2143216" cy="1503884"/>
          </a:xfrm>
          <a:prstGeom prst="rect">
            <a:avLst/>
          </a:prstGeom>
        </p:spPr>
      </p:pic>
      <p:pic>
        <p:nvPicPr>
          <p:cNvPr id="7" name="Picture 6" descr="&lt;strong&gt;United States&lt;/strong&gt; Flag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091" y="0"/>
            <a:ext cx="1883909" cy="13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0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9669"/>
            <a:ext cx="8911687" cy="185492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accent1"/>
                </a:solidFill>
              </a:rPr>
              <a:t>Why Do </a:t>
            </a:r>
            <a:r>
              <a:rPr lang="en-US" sz="2800" b="1" dirty="0">
                <a:solidFill>
                  <a:schemeClr val="accent1"/>
                </a:solidFill>
              </a:rPr>
              <a:t>W</a:t>
            </a:r>
            <a:r>
              <a:rPr lang="en-US" sz="2800" b="1" dirty="0" smtClean="0">
                <a:solidFill>
                  <a:schemeClr val="accent1"/>
                </a:solidFill>
              </a:rPr>
              <a:t>e </a:t>
            </a:r>
            <a:r>
              <a:rPr lang="en-US" sz="2800" b="1" dirty="0">
                <a:solidFill>
                  <a:schemeClr val="accent1"/>
                </a:solidFill>
              </a:rPr>
              <a:t>S</a:t>
            </a:r>
            <a:r>
              <a:rPr lang="en-US" sz="2800" b="1" dirty="0" smtClean="0">
                <a:solidFill>
                  <a:schemeClr val="accent1"/>
                </a:solidFill>
              </a:rPr>
              <a:t>tudy American Government?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570" y="1454331"/>
            <a:ext cx="5007429" cy="50335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chemeClr val="tx1"/>
                </a:solidFill>
              </a:rPr>
              <a:t>Knowledge of our Government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Origins of our Democracy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Comparative study – forms of government around the world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The U.S. Constitution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1"/>
                </a:solidFill>
              </a:rPr>
              <a:t>Bill of Rights + Amendments 11-27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1"/>
                </a:solidFill>
              </a:rPr>
              <a:t>3 Branches of Government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1"/>
                </a:solidFill>
              </a:rPr>
              <a:t>Check-n-Balances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Federalism/States Rights/Local Control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The U.S. role in World Affairs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How can I be an engaged citizen/American in political affairs?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7258" y="1454331"/>
            <a:ext cx="5625736" cy="50335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chemeClr val="tx1"/>
                </a:solidFill>
              </a:rPr>
              <a:t>Application to Our Lives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How does our government affect our daily lives &amp; our future?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Democracy is NOT a spectator sport!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Are my needs &amp; interests being represented by our government officials? If not, what can I do about it?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Voting = VOICE!  But how else can become civically involved in my community &amp; nation?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Why do we pay taxes &amp; where does all the money go?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1"/>
                </a:solidFill>
              </a:rPr>
              <a:t>Do I know my rights?  How can I apply them to my daily life?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The Good Heart: Liberators &amp; Prophe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76" y="1331821"/>
            <a:ext cx="841738" cy="1185546"/>
          </a:xfrm>
          <a:prstGeom prst="rect">
            <a:avLst/>
          </a:prstGeom>
        </p:spPr>
      </p:pic>
      <p:pic>
        <p:nvPicPr>
          <p:cNvPr id="9" name="Picture 8" descr="Removing the Confederate Flag, But Not Forgetting It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4" y="2517367"/>
            <a:ext cx="841737" cy="1105399"/>
          </a:xfrm>
          <a:prstGeom prst="rect">
            <a:avLst/>
          </a:prstGeom>
        </p:spPr>
      </p:pic>
      <p:pic>
        <p:nvPicPr>
          <p:cNvPr id="10" name="Picture 9" descr="File:&lt;strong&gt;James Madison&lt;/strong&gt;.jp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77" y="3622766"/>
            <a:ext cx="841738" cy="1053737"/>
          </a:xfrm>
          <a:prstGeom prst="rect">
            <a:avLst/>
          </a:prstGeom>
        </p:spPr>
      </p:pic>
      <p:pic>
        <p:nvPicPr>
          <p:cNvPr id="11" name="Picture 10" descr="File:&lt;strong&gt;Frederick Douglass&lt;/strong&gt; c1860s.jpg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76" y="0"/>
            <a:ext cx="849860" cy="1331821"/>
          </a:xfrm>
          <a:prstGeom prst="rect">
            <a:avLst/>
          </a:prstGeom>
        </p:spPr>
      </p:pic>
      <p:pic>
        <p:nvPicPr>
          <p:cNvPr id="12" name="Picture 11" descr="Grooving on an essential open educator | Abject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" y="4676503"/>
            <a:ext cx="851375" cy="1018903"/>
          </a:xfrm>
          <a:prstGeom prst="rect">
            <a:avLst/>
          </a:prstGeom>
        </p:spPr>
      </p:pic>
      <p:pic>
        <p:nvPicPr>
          <p:cNvPr id="13" name="Picture 12" descr="File:&lt;strong&gt;Rachel-Carson&lt;/strong&gt;.jpg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" y="5703562"/>
            <a:ext cx="826008" cy="1154437"/>
          </a:xfrm>
          <a:prstGeom prst="rect">
            <a:avLst/>
          </a:prstGeom>
        </p:spPr>
      </p:pic>
      <p:pic>
        <p:nvPicPr>
          <p:cNvPr id="14" name="Picture 13" descr="58 anni fa, il 1° dicembre 1955, &lt;strong&gt;Rosa Parks&lt;/strong&gt; disse no ai ...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24" y="-1"/>
            <a:ext cx="1739002" cy="1331821"/>
          </a:xfrm>
          <a:prstGeom prst="rect">
            <a:avLst/>
          </a:prstGeom>
        </p:spPr>
      </p:pic>
      <p:pic>
        <p:nvPicPr>
          <p:cNvPr id="15" name="Picture 14" descr="File:Dwight D. &lt;strong&gt;Eisenhower&lt;/strong&gt;, official photo portrait, May 29 ..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964" y="0"/>
            <a:ext cx="1066036" cy="1335036"/>
          </a:xfrm>
          <a:prstGeom prst="rect">
            <a:avLst/>
          </a:prstGeom>
        </p:spPr>
      </p:pic>
      <p:pic>
        <p:nvPicPr>
          <p:cNvPr id="16" name="Picture 15" descr="Fil:Barack &lt;strong&gt;Obama&lt;/strong&gt; speaks at Camp Lejeune 2-27-09 3.JPG ..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531" y="5902232"/>
            <a:ext cx="1136469" cy="955767"/>
          </a:xfrm>
          <a:prstGeom prst="rect">
            <a:avLst/>
          </a:prstGeom>
        </p:spPr>
      </p:pic>
      <p:pic>
        <p:nvPicPr>
          <p:cNvPr id="17" name="Picture 16" descr="File:Donald &lt;strong&gt;Trump&lt;/strong&gt; Pentagon 2017.jpg - Wikimedia Common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348" y="5902232"/>
            <a:ext cx="973183" cy="95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4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Class Rules &amp; Expectations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479177"/>
            <a:ext cx="4313864" cy="443204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chemeClr val="accent1"/>
                </a:solidFill>
              </a:rPr>
              <a:t>RULES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C000"/>
                </a:solidFill>
              </a:rPr>
              <a:t>THE GOLDEN RULE!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R-E-S-P-E-C-T!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Effort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Participation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Integrity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Cooperation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WCS Student Code of Conduct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479177"/>
            <a:ext cx="4313864" cy="49350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chemeClr val="accent1"/>
                </a:solidFill>
              </a:rPr>
              <a:t>EXPECTATIONS</a:t>
            </a:r>
          </a:p>
          <a:p>
            <a:pPr marL="0" indent="0" algn="ctr">
              <a:buNone/>
            </a:pPr>
            <a:endParaRPr lang="en-US" sz="800" b="1" u="sng" dirty="0" smtClean="0"/>
          </a:p>
          <a:p>
            <a:r>
              <a:rPr lang="en-US" sz="2000" b="1" dirty="0" smtClean="0"/>
              <a:t>Do your best!  Engage &amp; participate. </a:t>
            </a:r>
          </a:p>
          <a:p>
            <a:r>
              <a:rPr lang="en-US" sz="2000" b="1" dirty="0" smtClean="0"/>
              <a:t>Good </a:t>
            </a:r>
            <a:r>
              <a:rPr lang="en-US" sz="2000" b="1" dirty="0"/>
              <a:t>attendance!  Be on time to class each day and prepared to learn.</a:t>
            </a:r>
          </a:p>
          <a:p>
            <a:r>
              <a:rPr lang="en-US" sz="2000" b="1" dirty="0" smtClean="0"/>
              <a:t>Respect </a:t>
            </a:r>
            <a:r>
              <a:rPr lang="en-US" sz="2000" b="1" dirty="0"/>
              <a:t>one another as equal human beings and respect the opinions of those you may disagree with.</a:t>
            </a:r>
          </a:p>
          <a:p>
            <a:r>
              <a:rPr lang="en-US" sz="2000" b="1" dirty="0" smtClean="0"/>
              <a:t>Complete </a:t>
            </a:r>
            <a:r>
              <a:rPr lang="en-US" sz="2000" b="1" dirty="0"/>
              <a:t>assignments on time and to the best of your ability.  Study for exams and cooperate with classmates on projects.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/>
          </a:p>
        </p:txBody>
      </p:sp>
      <p:pic>
        <p:nvPicPr>
          <p:cNvPr id="5" name="Picture 4" descr="&lt;strong&gt;Rules&lt;/strong&gt; of Combat Dome - InfoDo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17" y="191280"/>
            <a:ext cx="2004229" cy="1348549"/>
          </a:xfrm>
          <a:prstGeom prst="rect">
            <a:avLst/>
          </a:prstGeom>
        </p:spPr>
      </p:pic>
      <p:pic>
        <p:nvPicPr>
          <p:cNvPr id="6" name="Picture 5" descr="On Plugin &lt;strong&gt;Expectations&lt;/strong&gt; - Matt Cromwe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324" y="191280"/>
            <a:ext cx="1827676" cy="121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9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74469"/>
            <a:ext cx="8911687" cy="1027611"/>
          </a:xfrm>
        </p:spPr>
        <p:txBody>
          <a:bodyPr/>
          <a:lstStyle/>
          <a:p>
            <a:pPr algn="ctr"/>
            <a:r>
              <a:rPr lang="en-US" b="1" dirty="0" smtClean="0"/>
              <a:t>AMERICAN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26" y="1166949"/>
            <a:ext cx="9040086" cy="54341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chemeClr val="accent1"/>
                </a:solidFill>
              </a:rPr>
              <a:t>Learning Strategies</a:t>
            </a:r>
          </a:p>
          <a:p>
            <a:pPr marL="0" indent="0" algn="ctr">
              <a:buNone/>
            </a:pPr>
            <a:endParaRPr lang="en-US" sz="1000" b="1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Daily Warmups</a:t>
            </a:r>
            <a:r>
              <a:rPr lang="en-US" sz="2000" b="1" dirty="0" smtClean="0"/>
              <a:t> – “mental stretching” to prepare for lesson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Interactive Direct Instruction</a:t>
            </a:r>
            <a:r>
              <a:rPr lang="en-US" sz="2000" b="1" dirty="0" smtClean="0"/>
              <a:t> – use of Cornell Notetaking strategy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Cooperative Learning Activities</a:t>
            </a:r>
            <a:r>
              <a:rPr lang="en-US" sz="2000" b="1" dirty="0" smtClean="0"/>
              <a:t> – partner/group 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Graphic Organizers</a:t>
            </a:r>
            <a:r>
              <a:rPr lang="en-US" sz="2000" b="1" dirty="0" smtClean="0"/>
              <a:t> – flow charts, mind maps, etc. to assist students in organizing information to study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Inquiry-Based Projects</a:t>
            </a:r>
            <a:r>
              <a:rPr lang="en-US" sz="2000" b="1" dirty="0" smtClean="0"/>
              <a:t> – cooperative projects where students work together to explore topics of interest in great depth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Reading Comprehension Activities</a:t>
            </a:r>
            <a:r>
              <a:rPr lang="en-US" sz="2000" dirty="0" smtClean="0"/>
              <a:t> </a:t>
            </a:r>
            <a:r>
              <a:rPr lang="en-US" sz="2000" b="1" dirty="0" smtClean="0"/>
              <a:t>– guided reading activities, close &amp; critical </a:t>
            </a:r>
            <a:r>
              <a:rPr lang="en-US" sz="2000" b="1" dirty="0"/>
              <a:t>r</a:t>
            </a:r>
            <a:r>
              <a:rPr lang="en-US" sz="2000" b="1" dirty="0" smtClean="0"/>
              <a:t>eading strategies, talk-to-the-text activities,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Class Discussions/Debates</a:t>
            </a:r>
            <a:r>
              <a:rPr lang="en-US" sz="2000" dirty="0" smtClean="0"/>
              <a:t> </a:t>
            </a:r>
            <a:r>
              <a:rPr lang="en-US" sz="2000" b="1" dirty="0" smtClean="0"/>
              <a:t>– students are encouraged to share their ideas and opinions, ask questions, and provide insights to our studies</a:t>
            </a:r>
            <a:endParaRPr lang="en-US" sz="2000" b="1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/>
              <a:t>Critical Thinking</a:t>
            </a:r>
            <a:r>
              <a:rPr lang="en-US" sz="2000" b="1" u="sng" dirty="0"/>
              <a:t> </a:t>
            </a:r>
            <a:r>
              <a:rPr lang="en-US" sz="2000" b="1" u="sng" dirty="0" smtClean="0"/>
              <a:t>Activities</a:t>
            </a:r>
            <a:r>
              <a:rPr lang="en-US" sz="2000" b="1" dirty="0" smtClean="0"/>
              <a:t> – challenge students to make more in depth connections to our studies of the past and current events.</a:t>
            </a:r>
            <a:endParaRPr lang="en-US" sz="2000" b="1" u="sng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b="1" u="sng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/>
          </a:p>
        </p:txBody>
      </p:sp>
      <p:pic>
        <p:nvPicPr>
          <p:cNvPr id="4" name="Picture 3" descr="Blended &lt;strong&gt;Learning&lt;/strong&gt;: promising innovative practice require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884" y="11404"/>
            <a:ext cx="1934081" cy="1518610"/>
          </a:xfrm>
          <a:prstGeom prst="rect">
            <a:avLst/>
          </a:prstGeom>
        </p:spPr>
      </p:pic>
      <p:pic>
        <p:nvPicPr>
          <p:cNvPr id="5" name="Picture 4" descr="Approaches to Teaching | Ser y Esta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822" y="1"/>
            <a:ext cx="1907177" cy="175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08301"/>
          </a:xfrm>
        </p:spPr>
        <p:txBody>
          <a:bodyPr/>
          <a:lstStyle/>
          <a:p>
            <a:pPr algn="ctr"/>
            <a:r>
              <a:rPr lang="en-US" b="1" dirty="0" smtClean="0"/>
              <a:t>AMERICAN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309" y="1558834"/>
            <a:ext cx="4760767" cy="43523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chemeClr val="accent1"/>
                </a:solidFill>
              </a:rPr>
              <a:t>Grading Policy</a:t>
            </a:r>
          </a:p>
          <a:p>
            <a:pPr marL="0" indent="0" algn="ctr">
              <a:buNone/>
            </a:pPr>
            <a:endParaRPr lang="en-US" sz="2000" b="1" u="sng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WCS H.S. grading policy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Required course for graduation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(.5 CR/Semester)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Semester Grading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40% (Q1) + 40% (Q2) + 20% (FE) = Final Semester Grade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Refer to course syllabus for further details re: percentage/letter grade breakdown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Assessments = 75%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 Tests, Quizzes, Projects, Presentations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Classwork/Homework = 25%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5566" y="1558834"/>
            <a:ext cx="4529045" cy="47461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chemeClr val="accent1"/>
                </a:solidFill>
              </a:rPr>
              <a:t>Absent/Late Work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>
                <a:solidFill>
                  <a:schemeClr val="tx1"/>
                </a:solidFill>
              </a:rPr>
              <a:t>EXC absent students</a:t>
            </a:r>
            <a:r>
              <a:rPr lang="en-US" sz="2000" b="1" dirty="0" smtClean="0">
                <a:solidFill>
                  <a:schemeClr val="tx1"/>
                </a:solidFill>
              </a:rPr>
              <a:t> are given extra time to complete missed work equal to the number of days absent.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I do accept </a:t>
            </a:r>
            <a:r>
              <a:rPr lang="en-US" sz="2000" b="1" u="sng" dirty="0" smtClean="0">
                <a:solidFill>
                  <a:schemeClr val="tx1"/>
                </a:solidFill>
              </a:rPr>
              <a:t>late work</a:t>
            </a:r>
            <a:r>
              <a:rPr lang="en-US" sz="2000" b="1" dirty="0" smtClean="0">
                <a:solidFill>
                  <a:schemeClr val="tx1"/>
                </a:solidFill>
              </a:rPr>
              <a:t>, but students may lose points (dependent on the circumstance &amp; length of time).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 smtClean="0">
                <a:solidFill>
                  <a:schemeClr val="tx1"/>
                </a:solidFill>
              </a:rPr>
              <a:t>Classwork/homework</a:t>
            </a:r>
            <a:r>
              <a:rPr lang="en-US" sz="2000" b="1" dirty="0" smtClean="0">
                <a:solidFill>
                  <a:schemeClr val="tx1"/>
                </a:solidFill>
              </a:rPr>
              <a:t> requests when your child is absent can be arranged with the House Office.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Use of our </a:t>
            </a:r>
            <a:r>
              <a:rPr lang="en-US" sz="2000" b="1" u="sng" dirty="0" smtClean="0">
                <a:solidFill>
                  <a:schemeClr val="tx1"/>
                </a:solidFill>
              </a:rPr>
              <a:t>class website </a:t>
            </a:r>
            <a:r>
              <a:rPr lang="en-US" sz="2000" b="1" dirty="0" smtClean="0">
                <a:solidFill>
                  <a:schemeClr val="tx1"/>
                </a:solidFill>
              </a:rPr>
              <a:t>can help you…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locate weekly lesson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</a:rPr>
              <a:t>ccess course materials, resources, online textbook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find my contact information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Education as a Conflict Resolution Consultan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640" y="-1"/>
            <a:ext cx="1688240" cy="148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9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3467"/>
          </a:xfrm>
        </p:spPr>
        <p:txBody>
          <a:bodyPr/>
          <a:lstStyle/>
          <a:p>
            <a:pPr algn="ctr"/>
            <a:r>
              <a:rPr lang="en-US" b="1" dirty="0" smtClean="0"/>
              <a:t>AMERICAN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2709"/>
            <a:ext cx="8915400" cy="496388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Teacher-Student-Parent/Guardian Communications</a:t>
            </a:r>
          </a:p>
          <a:p>
            <a:pPr marL="0" indent="0" algn="ctr">
              <a:buNone/>
            </a:pPr>
            <a:endParaRPr lang="en-US" sz="8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u="sng" dirty="0" smtClean="0">
                <a:solidFill>
                  <a:schemeClr val="tx1"/>
                </a:solidFill>
              </a:rPr>
              <a:t>Email</a:t>
            </a:r>
            <a:r>
              <a:rPr lang="en-US" sz="2400" b="1" dirty="0" smtClean="0">
                <a:solidFill>
                  <a:schemeClr val="tx1"/>
                </a:solidFill>
              </a:rPr>
              <a:t> – </a:t>
            </a:r>
            <a:r>
              <a:rPr lang="en-US" sz="2400" b="1" dirty="0" smtClean="0">
                <a:solidFill>
                  <a:schemeClr val="tx1"/>
                </a:solidFill>
                <a:hlinkClick r:id="rId2"/>
              </a:rPr>
              <a:t>mmarzolf@wcskids.net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u="sng" dirty="0" smtClean="0">
                <a:solidFill>
                  <a:schemeClr val="tx1"/>
                </a:solidFill>
              </a:rPr>
              <a:t>Phone</a:t>
            </a:r>
            <a:r>
              <a:rPr lang="en-US" sz="2400" b="1" dirty="0" smtClean="0">
                <a:solidFill>
                  <a:schemeClr val="tx1"/>
                </a:solidFill>
              </a:rPr>
              <a:t> – 586-574-3250 (x.13124)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u="sng" dirty="0" smtClean="0">
                <a:solidFill>
                  <a:schemeClr val="tx1"/>
                </a:solidFill>
              </a:rPr>
              <a:t>Remind App</a:t>
            </a:r>
            <a:r>
              <a:rPr lang="en-US" sz="2400" b="1" dirty="0" smtClean="0">
                <a:solidFill>
                  <a:schemeClr val="tx1"/>
                </a:solidFill>
              </a:rPr>
              <a:t> – important text messages sent directly to student, parent/guardian cell phone to be informed of class announcements, classwork/homework, tests, quizzes &amp; due date reminders.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accent1"/>
                </a:solidFill>
              </a:rPr>
              <a:t>How do I sign-up?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Text To: </a:t>
            </a:r>
            <a:r>
              <a:rPr lang="en-US" sz="2400" b="1" dirty="0" smtClean="0">
                <a:solidFill>
                  <a:schemeClr val="accent1"/>
                </a:solidFill>
              </a:rPr>
              <a:t>81010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Message: </a:t>
            </a:r>
            <a:r>
              <a:rPr lang="en-US" sz="2400" b="1" dirty="0" smtClean="0">
                <a:solidFill>
                  <a:schemeClr val="accent1"/>
                </a:solidFill>
              </a:rPr>
              <a:t>@</a:t>
            </a:r>
            <a:r>
              <a:rPr lang="en-US" sz="2400" b="1" dirty="0" err="1" smtClean="0">
                <a:solidFill>
                  <a:schemeClr val="accent1"/>
                </a:solidFill>
              </a:rPr>
              <a:t>mmarzol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Class Website – </a:t>
            </a:r>
            <a:r>
              <a:rPr lang="en-US" sz="2400" b="1" dirty="0" smtClean="0">
                <a:solidFill>
                  <a:schemeClr val="accent1"/>
                </a:solidFill>
              </a:rPr>
              <a:t>mmarzolf.weebly.com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 descr="L'influence de la communication | Scolcast / Radiobu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03" y="69669"/>
            <a:ext cx="2243198" cy="199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952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377</TotalTime>
  <Words>629</Words>
  <Application>Microsoft Office PowerPoint</Application>
  <PresentationFormat>Widescreen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Wisp</vt:lpstr>
      <vt:lpstr> Welcome to AMERICAN GOVERNMENT</vt:lpstr>
      <vt:lpstr>AMERICAN GOVERNMENT</vt:lpstr>
      <vt:lpstr> Why Do We Study American Government?</vt:lpstr>
      <vt:lpstr>Class Rules &amp; Expectations</vt:lpstr>
      <vt:lpstr>AMERICAN GOVERNMENT</vt:lpstr>
      <vt:lpstr>AMERICAN GOVERNMENT</vt:lpstr>
      <vt:lpstr>AMERICAN GOVERNMENT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WORLD HISTORY</dc:title>
  <dc:creator>Windows User</dc:creator>
  <cp:lastModifiedBy>Windows User</cp:lastModifiedBy>
  <cp:revision>35</cp:revision>
  <dcterms:created xsi:type="dcterms:W3CDTF">2018-09-24T19:14:12Z</dcterms:created>
  <dcterms:modified xsi:type="dcterms:W3CDTF">2018-09-25T01:31:24Z</dcterms:modified>
</cp:coreProperties>
</file>