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4" r:id="rId1"/>
  </p:sldMasterIdLst>
  <p:notesMasterIdLst>
    <p:notesMasterId r:id="rId18"/>
  </p:notesMasterIdLst>
  <p:sldIdLst>
    <p:sldId id="256" r:id="rId2"/>
    <p:sldId id="264" r:id="rId3"/>
    <p:sldId id="265" r:id="rId4"/>
    <p:sldId id="266" r:id="rId5"/>
    <p:sldId id="281" r:id="rId6"/>
    <p:sldId id="283" r:id="rId7"/>
    <p:sldId id="276" r:id="rId8"/>
    <p:sldId id="273" r:id="rId9"/>
    <p:sldId id="285" r:id="rId10"/>
    <p:sldId id="270" r:id="rId11"/>
    <p:sldId id="261" r:id="rId12"/>
    <p:sldId id="271" r:id="rId13"/>
    <p:sldId id="274" r:id="rId14"/>
    <p:sldId id="277" r:id="rId15"/>
    <p:sldId id="287"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69542" autoAdjust="0"/>
  </p:normalViewPr>
  <p:slideViewPr>
    <p:cSldViewPr>
      <p:cViewPr varScale="1">
        <p:scale>
          <a:sx n="39" d="100"/>
          <a:sy n="39" d="100"/>
        </p:scale>
        <p:origin x="38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84" charset="-128"/>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84" charset="-128"/>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84" charset="-128"/>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9073E8-ECCD-4679-8E7B-6224EC52B90A}" type="slidenum">
              <a:rPr lang="en-US" altLang="en-US"/>
              <a:pPr/>
              <a:t>‹#›</a:t>
            </a:fld>
            <a:endParaRPr lang="en-US" altLang="en-US"/>
          </a:p>
        </p:txBody>
      </p:sp>
    </p:spTree>
    <p:extLst>
      <p:ext uri="{BB962C8B-B14F-4D97-AF65-F5344CB8AC3E}">
        <p14:creationId xmlns:p14="http://schemas.microsoft.com/office/powerpoint/2010/main" val="2083300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17878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9322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NOTE TO TEACHERS: The above image shows Richard and Mildred Loving.  The couple married in Washington D.C. in 1958, but were arrested in Virginia, their home state, where interracial marriage was illegal.  The case went to the Supreme Court, which declared the Virginia law unconstitutional.</a:t>
            </a:r>
          </a:p>
          <a:p>
            <a:endParaRPr lang="en-US" altLang="en-US" smtClean="0">
              <a:latin typeface="Arial" panose="020B0604020202020204" pitchFamily="34" charset="0"/>
              <a:ea typeface="ＭＳ Ｐゴシック" panose="020B0600070205080204"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A226B99-BBA1-4322-8D04-6BCFCA74E44C}" type="slidenum">
              <a:rPr lang="en-US" altLang="en-US"/>
              <a:pPr eaLnBrk="1" hangingPunct="1"/>
              <a:t>11</a:t>
            </a:fld>
            <a:endParaRPr lang="en-US" altLang="en-US"/>
          </a:p>
        </p:txBody>
      </p:sp>
    </p:spTree>
    <p:extLst>
      <p:ext uri="{BB962C8B-B14F-4D97-AF65-F5344CB8AC3E}">
        <p14:creationId xmlns:p14="http://schemas.microsoft.com/office/powerpoint/2010/main" val="556748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12758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53448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7085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Checkpoint Answer: It could lead to prejudiced treatment of people from other states or recent residents who come from other states, which would lead to conflict and would violate the 14</a:t>
            </a:r>
            <a:r>
              <a:rPr lang="en-US" altLang="en-US" baseline="30000" smtClean="0">
                <a:latin typeface="Arial" panose="020B0604020202020204" pitchFamily="34" charset="0"/>
                <a:ea typeface="ＭＳ Ｐゴシック" panose="020B0600070205080204" pitchFamily="34" charset="-128"/>
              </a:rPr>
              <a:t>th</a:t>
            </a:r>
            <a:r>
              <a:rPr lang="en-US" altLang="en-US" smtClean="0">
                <a:latin typeface="Arial" panose="020B0604020202020204" pitchFamily="34" charset="0"/>
                <a:ea typeface="ＭＳ Ｐゴシック" panose="020B0600070205080204" pitchFamily="34" charset="-128"/>
              </a:rPr>
              <a:t> Amendment Equal Protection Clause.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E3C421F-7909-4D44-AA6D-C915A967F321}" type="slidenum">
              <a:rPr lang="en-US" altLang="en-US"/>
              <a:pPr eaLnBrk="1" hangingPunct="1"/>
              <a:t>15</a:t>
            </a:fld>
            <a:endParaRPr lang="en-US" altLang="en-US"/>
          </a:p>
        </p:txBody>
      </p:sp>
    </p:spTree>
    <p:extLst>
      <p:ext uri="{BB962C8B-B14F-4D97-AF65-F5344CB8AC3E}">
        <p14:creationId xmlns:p14="http://schemas.microsoft.com/office/powerpoint/2010/main" val="2603159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08684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6563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9521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781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6296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08763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1808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AC5427E-66AE-4B4B-ABD0-DA9428A3757A}" type="slidenum">
              <a:rPr lang="en-US" altLang="en-US"/>
              <a:pPr eaLnBrk="1" hangingPunct="1"/>
              <a:t>8</a:t>
            </a:fld>
            <a:endParaRPr lang="en-US" altLang="en-US"/>
          </a:p>
        </p:txBody>
      </p:sp>
    </p:spTree>
    <p:extLst>
      <p:ext uri="{BB962C8B-B14F-4D97-AF65-F5344CB8AC3E}">
        <p14:creationId xmlns:p14="http://schemas.microsoft.com/office/powerpoint/2010/main" val="3384892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19090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1143000" y="609600"/>
            <a:ext cx="7772400" cy="1012825"/>
          </a:xfrm>
          <a:effectLst/>
        </p:spPr>
        <p:txBody>
          <a:bodyPr/>
          <a:lstStyle>
            <a:lvl1pPr algn="r">
              <a:defRPr/>
            </a:lvl1pPr>
          </a:lstStyle>
          <a:p>
            <a:r>
              <a:rPr lang="en-US"/>
              <a:t>Click to edit Master title style</a:t>
            </a:r>
          </a:p>
        </p:txBody>
      </p:sp>
    </p:spTree>
    <p:extLst>
      <p:ext uri="{BB962C8B-B14F-4D97-AF65-F5344CB8AC3E}">
        <p14:creationId xmlns:p14="http://schemas.microsoft.com/office/powerpoint/2010/main" val="322954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794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33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92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871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736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014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23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03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818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08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685800" y="0"/>
            <a:ext cx="5791200" cy="9906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3252" name="Rectangle 4"/>
          <p:cNvSpPr>
            <a:spLocks noChangeArrowheads="1"/>
          </p:cNvSpPr>
          <p:nvPr/>
        </p:nvSpPr>
        <p:spPr bwMode="auto">
          <a:xfrm>
            <a:off x="3390900" y="6543675"/>
            <a:ext cx="2552700" cy="304800"/>
          </a:xfrm>
          <a:prstGeom prst="rect">
            <a:avLst/>
          </a:prstGeom>
          <a:noFill/>
          <a:ln w="9525">
            <a:noFill/>
            <a:miter lim="800000"/>
            <a:headEnd/>
            <a:tailEnd/>
          </a:ln>
          <a:effectLst/>
        </p:spPr>
        <p:txBody>
          <a:bodyPr/>
          <a:lstStyle/>
          <a:p>
            <a:pPr algn="ctr">
              <a:defRPr/>
            </a:pPr>
            <a:r>
              <a:rPr lang="en-US" sz="1000" b="1">
                <a:solidFill>
                  <a:schemeClr val="bg1"/>
                </a:solidFill>
                <a:latin typeface="Arial" charset="0"/>
                <a:ea typeface="ＭＳ Ｐゴシック" pitchFamily="84" charset="-128"/>
              </a:rPr>
              <a:t>Copyright © Pearson Education, Inc.</a:t>
            </a:r>
          </a:p>
        </p:txBody>
      </p:sp>
      <p:sp>
        <p:nvSpPr>
          <p:cNvPr id="53253" name="Rectangle 5"/>
          <p:cNvSpPr>
            <a:spLocks noChangeArrowheads="1"/>
          </p:cNvSpPr>
          <p:nvPr/>
        </p:nvSpPr>
        <p:spPr bwMode="auto">
          <a:xfrm>
            <a:off x="6781800" y="6543675"/>
            <a:ext cx="23622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000" b="1">
                <a:solidFill>
                  <a:schemeClr val="bg1"/>
                </a:solidFill>
              </a:rPr>
              <a:t>Slide </a:t>
            </a:r>
            <a:fld id="{9108F21B-4603-4BD2-B8D5-F89306ACD985}" type="slidenum">
              <a:rPr lang="en-US" altLang="en-US" sz="1000" b="1">
                <a:solidFill>
                  <a:schemeClr val="bg1"/>
                </a:solidFill>
              </a:rPr>
              <a:pPr algn="r" eaLnBrk="1" hangingPunct="1"/>
              <a:t>‹#›</a:t>
            </a:fld>
            <a:endParaRPr lang="en-US" altLang="en-US" sz="1000" b="1">
              <a:solidFill>
                <a:schemeClr val="bg1"/>
              </a:solidFill>
            </a:endParaRPr>
          </a:p>
        </p:txBody>
      </p:sp>
      <p:sp>
        <p:nvSpPr>
          <p:cNvPr id="2" name="Rectangle 4"/>
          <p:cNvSpPr>
            <a:spLocks noChangeArrowheads="1"/>
          </p:cNvSpPr>
          <p:nvPr userDrawn="1"/>
        </p:nvSpPr>
        <p:spPr bwMode="auto">
          <a:xfrm>
            <a:off x="0" y="6553200"/>
            <a:ext cx="25527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b="1">
                <a:solidFill>
                  <a:schemeClr val="bg1"/>
                </a:solidFill>
              </a:rPr>
              <a:t>Chapter 4, Section 3</a:t>
            </a:r>
          </a:p>
        </p:txBody>
      </p:sp>
    </p:spTree>
  </p:cSld>
  <p:clrMap bg1="lt1" tx1="dk1" bg2="lt2" tx2="dk2" accent1="accent1" accent2="accent2" accent3="accent3" accent4="accent4" accent5="accent5" accent6="accent6" hlink="hlink" folHlink="folHlink"/>
  <p:sldLayoutIdLst>
    <p:sldLayoutId id="2147483777" r:id="rId1"/>
    <p:sldLayoutId id="2147483776" r:id="rId2"/>
    <p:sldLayoutId id="2147483775" r:id="rId3"/>
    <p:sldLayoutId id="2147483774" r:id="rId4"/>
    <p:sldLayoutId id="2147483773" r:id="rId5"/>
    <p:sldLayoutId id="2147483772" r:id="rId6"/>
    <p:sldLayoutId id="2147483771" r:id="rId7"/>
    <p:sldLayoutId id="2147483770" r:id="rId8"/>
    <p:sldLayoutId id="2147483769" r:id="rId9"/>
    <p:sldLayoutId id="2147483768" r:id="rId10"/>
    <p:sldLayoutId id="2147483767"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5.png"/><Relationship Id="rId4" Type="http://schemas.openxmlformats.org/officeDocument/2006/relationships/hyperlink" Target="https://www.youtube.com/watch?v=33g-ZHBQdNU"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p:nvPr>
        </p:nvSpPr>
        <p:spPr>
          <a:xfrm>
            <a:off x="1143000" y="457200"/>
            <a:ext cx="7772400" cy="1012825"/>
          </a:xfrm>
          <a:effectLst>
            <a:outerShdw dist="35921" dir="2700000" algn="ctr" rotWithShape="0">
              <a:schemeClr val="tx1"/>
            </a:outerShdw>
          </a:effectLst>
        </p:spPr>
        <p:txBody>
          <a:bodyPr/>
          <a:lstStyle/>
          <a:p>
            <a:pPr eaLnBrk="1" hangingPunct="1"/>
            <a:r>
              <a:rPr lang="en-US" altLang="en-US" smtClean="0"/>
              <a:t>Chapter 4: Federalism</a:t>
            </a:r>
            <a:br>
              <a:rPr lang="en-US" altLang="en-US" smtClean="0"/>
            </a:br>
            <a:r>
              <a:rPr lang="en-US" altLang="en-US" smtClean="0"/>
              <a:t>Section 3</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0483"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9940" name="Rectangle 2"/>
          <p:cNvSpPr>
            <a:spLocks noGrp="1" noChangeArrowheads="1"/>
          </p:cNvSpPr>
          <p:nvPr>
            <p:ph type="title" idx="4294967295"/>
          </p:nvPr>
        </p:nvSpPr>
        <p:spPr/>
        <p:txBody>
          <a:bodyPr/>
          <a:lstStyle/>
          <a:p>
            <a:pPr eaLnBrk="1" hangingPunct="1">
              <a:defRPr/>
            </a:pPr>
            <a:r>
              <a:rPr lang="en-US" smtClean="0"/>
              <a:t>Marriage and Divorce</a:t>
            </a:r>
          </a:p>
        </p:txBody>
      </p:sp>
      <p:sp>
        <p:nvSpPr>
          <p:cNvPr id="20485" name="Rectangle 5"/>
          <p:cNvSpPr>
            <a:spLocks noGrp="1" noChangeArrowheads="1"/>
          </p:cNvSpPr>
          <p:nvPr>
            <p:ph type="body" idx="4294967295"/>
          </p:nvPr>
        </p:nvSpPr>
        <p:spPr/>
        <p:txBody>
          <a:bodyPr/>
          <a:lstStyle/>
          <a:p>
            <a:pPr eaLnBrk="1" hangingPunct="1">
              <a:lnSpc>
                <a:spcPct val="90000"/>
              </a:lnSpc>
            </a:pPr>
            <a:r>
              <a:rPr lang="en-US" altLang="en-US" sz="2800" dirty="0" smtClean="0"/>
              <a:t>Only the State in which a couple has established residency can grant them a divorce.</a:t>
            </a:r>
          </a:p>
          <a:p>
            <a:pPr eaLnBrk="1" hangingPunct="1">
              <a:lnSpc>
                <a:spcPct val="90000"/>
              </a:lnSpc>
            </a:pPr>
            <a:endParaRPr lang="en-US" altLang="en-US" sz="2800" dirty="0" smtClean="0"/>
          </a:p>
          <a:p>
            <a:pPr eaLnBrk="1" hangingPunct="1">
              <a:lnSpc>
                <a:spcPct val="90000"/>
              </a:lnSpc>
            </a:pPr>
            <a:r>
              <a:rPr lang="en-US" altLang="en-US" sz="2800" dirty="0" smtClean="0"/>
              <a:t>Same-sex marriages are now legal as determined by the U.S. Supreme Court. </a:t>
            </a:r>
            <a:r>
              <a:rPr lang="en-US" altLang="en-US" sz="2400" dirty="0" smtClean="0"/>
              <a:t>.</a:t>
            </a:r>
          </a:p>
          <a:p>
            <a:pPr lvl="1" eaLnBrk="1" hangingPunct="1">
              <a:lnSpc>
                <a:spcPct val="90000"/>
              </a:lnSpc>
            </a:pPr>
            <a:endParaRPr lang="en-US" altLang="en-US" sz="2400" dirty="0" smtClean="0"/>
          </a:p>
          <a:p>
            <a:pPr lvl="1" eaLnBrk="1" hangingPunct="1">
              <a:lnSpc>
                <a:spcPct val="90000"/>
              </a:lnSpc>
            </a:pPr>
            <a:r>
              <a:rPr lang="en-US" altLang="en-US" sz="2400" dirty="0" smtClean="0"/>
              <a:t>The Defense of Marriage Act (DOMA) has been found to be unconstitutional.</a:t>
            </a:r>
            <a:endParaRPr lang="en-US" altLang="en-US" sz="2600" dirty="0"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1507" name="Slide Number Placeholder 5"/>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0964" name="Rectangle 2"/>
          <p:cNvSpPr>
            <a:spLocks noGrp="1" noChangeArrowheads="1"/>
          </p:cNvSpPr>
          <p:nvPr>
            <p:ph type="title" idx="4294967295"/>
          </p:nvPr>
        </p:nvSpPr>
        <p:spPr/>
        <p:txBody>
          <a:bodyPr/>
          <a:lstStyle/>
          <a:p>
            <a:pPr eaLnBrk="1" hangingPunct="1">
              <a:defRPr/>
            </a:pPr>
            <a:r>
              <a:rPr lang="en-US" smtClean="0"/>
              <a:t>Marriage and Divorce</a:t>
            </a:r>
          </a:p>
        </p:txBody>
      </p:sp>
      <p:sp>
        <p:nvSpPr>
          <p:cNvPr id="21509" name="Rectangle 4"/>
          <p:cNvSpPr>
            <a:spLocks noGrp="1" noChangeArrowheads="1"/>
          </p:cNvSpPr>
          <p:nvPr>
            <p:ph type="body" sz="half" idx="4294967295"/>
          </p:nvPr>
        </p:nvSpPr>
        <p:spPr>
          <a:xfrm>
            <a:off x="457200" y="1219200"/>
            <a:ext cx="8382000" cy="4906963"/>
          </a:xfrm>
        </p:spPr>
        <p:txBody>
          <a:bodyPr/>
          <a:lstStyle/>
          <a:p>
            <a:pPr marL="342900" lvl="1" indent="-342900" eaLnBrk="1" hangingPunct="1">
              <a:lnSpc>
                <a:spcPct val="90000"/>
              </a:lnSpc>
              <a:buFontTx/>
              <a:buChar char="•"/>
            </a:pPr>
            <a:r>
              <a:rPr lang="en-US" altLang="en-US" dirty="0" smtClean="0">
                <a:hlinkClick r:id="rId4"/>
              </a:rPr>
              <a:t>https://www.youtube.com/watch?v=33g-ZHBQdNU</a:t>
            </a:r>
            <a:r>
              <a:rPr lang="en-US" altLang="en-US" dirty="0" smtClean="0"/>
              <a:t> (A picture of them can be seen below)</a:t>
            </a:r>
          </a:p>
          <a:p>
            <a:pPr eaLnBrk="1" hangingPunct="1">
              <a:lnSpc>
                <a:spcPct val="90000"/>
              </a:lnSpc>
            </a:pPr>
            <a:r>
              <a:rPr lang="en-US" altLang="en-US" sz="2800" dirty="0" smtClean="0"/>
              <a:t>Interracial marriage </a:t>
            </a:r>
            <a:br>
              <a:rPr lang="en-US" altLang="en-US" sz="2800" dirty="0" smtClean="0"/>
            </a:br>
            <a:r>
              <a:rPr lang="en-US" altLang="en-US" sz="2800" dirty="0" smtClean="0"/>
              <a:t>was illegal in many </a:t>
            </a:r>
            <a:br>
              <a:rPr lang="en-US" altLang="en-US" sz="2800" dirty="0" smtClean="0"/>
            </a:br>
            <a:r>
              <a:rPr lang="en-US" altLang="en-US" sz="2800" dirty="0" smtClean="0"/>
              <a:t>States until the </a:t>
            </a:r>
            <a:br>
              <a:rPr lang="en-US" altLang="en-US" sz="2800" dirty="0" smtClean="0"/>
            </a:br>
            <a:r>
              <a:rPr lang="en-US" altLang="en-US" sz="2800" dirty="0" smtClean="0"/>
              <a:t>Supreme Court </a:t>
            </a:r>
            <a:br>
              <a:rPr lang="en-US" altLang="en-US" sz="2800" dirty="0" smtClean="0"/>
            </a:br>
            <a:r>
              <a:rPr lang="en-US" altLang="en-US" sz="2800" dirty="0" smtClean="0"/>
              <a:t>ruled in 1958 </a:t>
            </a:r>
            <a:br>
              <a:rPr lang="en-US" altLang="en-US" sz="2800" dirty="0" smtClean="0"/>
            </a:br>
            <a:r>
              <a:rPr lang="en-US" altLang="en-US" sz="2800" dirty="0" smtClean="0"/>
              <a:t>that such </a:t>
            </a:r>
            <a:br>
              <a:rPr lang="en-US" altLang="en-US" sz="2800" dirty="0" smtClean="0"/>
            </a:br>
            <a:r>
              <a:rPr lang="en-US" altLang="en-US" sz="2800" dirty="0" smtClean="0"/>
              <a:t>laws were </a:t>
            </a:r>
            <a:br>
              <a:rPr lang="en-US" altLang="en-US" sz="2800" dirty="0" smtClean="0"/>
            </a:br>
            <a:r>
              <a:rPr lang="en-US" altLang="en-US" sz="2800" dirty="0" smtClean="0"/>
              <a:t>unconstitutional.</a:t>
            </a:r>
            <a:r>
              <a:rPr lang="en-US" altLang="en-US" sz="2400" dirty="0" smtClean="0"/>
              <a:t> </a:t>
            </a:r>
          </a:p>
          <a:p>
            <a:pPr eaLnBrk="1" hangingPunct="1">
              <a:lnSpc>
                <a:spcPct val="90000"/>
              </a:lnSpc>
            </a:pPr>
            <a:endParaRPr lang="en-US" altLang="en-US" sz="2400" dirty="0" smtClean="0"/>
          </a:p>
        </p:txBody>
      </p:sp>
      <p:pic>
        <p:nvPicPr>
          <p:cNvPr id="21510" name="Picture 8" descr="c04_s03_p113"/>
          <p:cNvPicPr>
            <a:picLocks noGrp="1" noChangeAspect="1" noChangeArrowheads="1"/>
          </p:cNvPicPr>
          <p:nvPr>
            <p:ph sz="half" idx="4294967295"/>
          </p:nvPr>
        </p:nvPicPr>
        <p:blipFill>
          <a:blip r:embed="rId5">
            <a:extLst>
              <a:ext uri="{28A0092B-C50C-407E-A947-70E740481C1C}">
                <a14:useLocalDpi xmlns:a14="http://schemas.microsoft.com/office/drawing/2010/main" val="0"/>
              </a:ext>
            </a:extLst>
          </a:blip>
          <a:srcRect/>
          <a:stretch>
            <a:fillRect/>
          </a:stretch>
        </p:blipFill>
        <p:spPr>
          <a:xfrm>
            <a:off x="4191000" y="2590800"/>
            <a:ext cx="4953000" cy="3316288"/>
          </a:xfr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2531"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3012" name="Rectangle 2"/>
          <p:cNvSpPr>
            <a:spLocks noGrp="1" noChangeArrowheads="1"/>
          </p:cNvSpPr>
          <p:nvPr>
            <p:ph type="title" idx="4294967295"/>
          </p:nvPr>
        </p:nvSpPr>
        <p:spPr/>
        <p:txBody>
          <a:bodyPr/>
          <a:lstStyle/>
          <a:p>
            <a:pPr eaLnBrk="1" hangingPunct="1">
              <a:defRPr/>
            </a:pPr>
            <a:r>
              <a:rPr lang="en-US" smtClean="0"/>
              <a:t>Extradition</a:t>
            </a:r>
          </a:p>
        </p:txBody>
      </p:sp>
      <p:sp>
        <p:nvSpPr>
          <p:cNvPr id="22533" name="Rectangle 5"/>
          <p:cNvSpPr>
            <a:spLocks noGrp="1" noChangeArrowheads="1"/>
          </p:cNvSpPr>
          <p:nvPr>
            <p:ph type="body" idx="4294967295"/>
          </p:nvPr>
        </p:nvSpPr>
        <p:spPr/>
        <p:txBody>
          <a:bodyPr/>
          <a:lstStyle/>
          <a:p>
            <a:pPr eaLnBrk="1" hangingPunct="1">
              <a:lnSpc>
                <a:spcPct val="90000"/>
              </a:lnSpc>
            </a:pPr>
            <a:r>
              <a:rPr lang="en-US" altLang="en-US" sz="3000" smtClean="0"/>
              <a:t>The Constitution states that people charged with a crime in one State who flee to another State must be extradited—returned to the State where they were originally charged.</a:t>
            </a:r>
          </a:p>
          <a:p>
            <a:pPr eaLnBrk="1" hangingPunct="1">
              <a:lnSpc>
                <a:spcPct val="90000"/>
              </a:lnSpc>
              <a:buFontTx/>
              <a:buNone/>
            </a:pPr>
            <a:endParaRPr lang="en-US" altLang="en-US" sz="2600" smtClean="0"/>
          </a:p>
          <a:p>
            <a:pPr lvl="1" eaLnBrk="1" hangingPunct="1">
              <a:lnSpc>
                <a:spcPct val="90000"/>
              </a:lnSpc>
            </a:pPr>
            <a:r>
              <a:rPr lang="en-US" altLang="en-US" sz="2600" smtClean="0"/>
              <a:t>Typically a State governor asks another State governor to return any captured fugitives. Such requests are usually upheld.</a:t>
            </a:r>
          </a:p>
          <a:p>
            <a:pPr lvl="1" eaLnBrk="1" hangingPunct="1">
              <a:lnSpc>
                <a:spcPct val="90000"/>
              </a:lnSpc>
            </a:pPr>
            <a:endParaRPr lang="en-US" altLang="en-US" sz="2600" smtClean="0"/>
          </a:p>
          <a:p>
            <a:pPr lvl="1" eaLnBrk="1" hangingPunct="1">
              <a:lnSpc>
                <a:spcPct val="90000"/>
              </a:lnSpc>
            </a:pPr>
            <a:r>
              <a:rPr lang="en-US" altLang="en-US" sz="2600" smtClean="0"/>
              <a:t>If extradition is challenged, the federal government can order a governor to extradite a fugitive.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3555"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4036" name="Rectangle 2"/>
          <p:cNvSpPr>
            <a:spLocks noGrp="1" noChangeArrowheads="1"/>
          </p:cNvSpPr>
          <p:nvPr>
            <p:ph type="title" idx="4294967295"/>
          </p:nvPr>
        </p:nvSpPr>
        <p:spPr/>
        <p:txBody>
          <a:bodyPr/>
          <a:lstStyle/>
          <a:p>
            <a:pPr eaLnBrk="1" hangingPunct="1">
              <a:defRPr/>
            </a:pPr>
            <a:r>
              <a:rPr lang="en-US" smtClean="0"/>
              <a:t>Privileges and Immunities</a:t>
            </a:r>
          </a:p>
        </p:txBody>
      </p:sp>
      <p:sp>
        <p:nvSpPr>
          <p:cNvPr id="23557" name="Rectangle 5"/>
          <p:cNvSpPr>
            <a:spLocks noGrp="1" noChangeArrowheads="1"/>
          </p:cNvSpPr>
          <p:nvPr>
            <p:ph type="body" idx="4294967295"/>
          </p:nvPr>
        </p:nvSpPr>
        <p:spPr/>
        <p:txBody>
          <a:bodyPr/>
          <a:lstStyle/>
          <a:p>
            <a:pPr eaLnBrk="1" hangingPunct="1">
              <a:lnSpc>
                <a:spcPct val="90000"/>
              </a:lnSpc>
            </a:pPr>
            <a:r>
              <a:rPr lang="en-US" altLang="en-US" smtClean="0"/>
              <a:t>No State can make </a:t>
            </a:r>
            <a:r>
              <a:rPr lang="en-US" altLang="en-US" i="1" smtClean="0">
                <a:solidFill>
                  <a:srgbClr val="FF0000"/>
                </a:solidFill>
              </a:rPr>
              <a:t>unreasonable</a:t>
            </a:r>
            <a:r>
              <a:rPr lang="en-US" altLang="en-US" smtClean="0">
                <a:solidFill>
                  <a:srgbClr val="FF0000"/>
                </a:solidFill>
              </a:rPr>
              <a:t> </a:t>
            </a:r>
            <a:r>
              <a:rPr lang="en-US" altLang="en-US" smtClean="0"/>
              <a:t>distinctions between its residents and residents of another State.</a:t>
            </a:r>
          </a:p>
          <a:p>
            <a:pPr eaLnBrk="1" hangingPunct="1">
              <a:lnSpc>
                <a:spcPct val="90000"/>
              </a:lnSpc>
              <a:buFontTx/>
              <a:buNone/>
            </a:pPr>
            <a:endParaRPr lang="en-US" altLang="en-US" sz="2800" smtClean="0"/>
          </a:p>
          <a:p>
            <a:pPr lvl="1" eaLnBrk="1" hangingPunct="1">
              <a:lnSpc>
                <a:spcPct val="90000"/>
              </a:lnSpc>
            </a:pPr>
            <a:r>
              <a:rPr lang="en-US" altLang="en-US" smtClean="0"/>
              <a:t>Each State must recognize the right of any American to travel in or become a resident of that State. </a:t>
            </a:r>
          </a:p>
          <a:p>
            <a:pPr lvl="1" eaLnBrk="1" hangingPunct="1">
              <a:lnSpc>
                <a:spcPct val="90000"/>
              </a:lnSpc>
            </a:pPr>
            <a:endParaRPr lang="en-US" altLang="en-US" smtClean="0"/>
          </a:p>
          <a:p>
            <a:pPr lvl="1" eaLnBrk="1" hangingPunct="1">
              <a:lnSpc>
                <a:spcPct val="90000"/>
              </a:lnSpc>
            </a:pPr>
            <a:r>
              <a:rPr lang="en-US" altLang="en-US" smtClean="0"/>
              <a:t>Citizens can also marry, buy, own, rent, or sell property, and use the courts in any State, no matter where they live.</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4579"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5060" name="Rectangle 2"/>
          <p:cNvSpPr>
            <a:spLocks noGrp="1" noChangeArrowheads="1"/>
          </p:cNvSpPr>
          <p:nvPr>
            <p:ph type="title" idx="4294967295"/>
          </p:nvPr>
        </p:nvSpPr>
        <p:spPr/>
        <p:txBody>
          <a:bodyPr/>
          <a:lstStyle/>
          <a:p>
            <a:pPr eaLnBrk="1" hangingPunct="1">
              <a:defRPr/>
            </a:pPr>
            <a:r>
              <a:rPr lang="en-US" sz="3000" smtClean="0"/>
              <a:t>Privileges and Immunities, cont.</a:t>
            </a:r>
            <a:endParaRPr lang="en-US" smtClean="0"/>
          </a:p>
        </p:txBody>
      </p:sp>
      <p:sp>
        <p:nvSpPr>
          <p:cNvPr id="24581" name="Rectangle 5"/>
          <p:cNvSpPr>
            <a:spLocks noGrp="1" noChangeArrowheads="1"/>
          </p:cNvSpPr>
          <p:nvPr>
            <p:ph type="body" idx="4294967295"/>
          </p:nvPr>
        </p:nvSpPr>
        <p:spPr/>
        <p:txBody>
          <a:bodyPr/>
          <a:lstStyle/>
          <a:p>
            <a:pPr eaLnBrk="1" hangingPunct="1"/>
            <a:r>
              <a:rPr lang="en-US" altLang="en-US" sz="2800" smtClean="0"/>
              <a:t>States can make </a:t>
            </a:r>
            <a:r>
              <a:rPr lang="en-US" altLang="en-US" sz="2800" i="1" smtClean="0">
                <a:solidFill>
                  <a:srgbClr val="FF0000"/>
                </a:solidFill>
              </a:rPr>
              <a:t>reasonable</a:t>
            </a:r>
            <a:r>
              <a:rPr lang="en-US" altLang="en-US" sz="2800" smtClean="0"/>
              <a:t> distinctions between their residents and those of other States.</a:t>
            </a:r>
            <a:endParaRPr lang="en-US" altLang="en-US" smtClean="0"/>
          </a:p>
          <a:p>
            <a:pPr lvl="1" eaLnBrk="1" hangingPunct="1"/>
            <a:endParaRPr lang="en-US" altLang="en-US" sz="2400" smtClean="0"/>
          </a:p>
          <a:p>
            <a:pPr lvl="1" eaLnBrk="1" hangingPunct="1"/>
            <a:r>
              <a:rPr lang="en-US" altLang="en-US" sz="2400" smtClean="0"/>
              <a:t>People can be required to live in a State for certain period of time before they can vote, hold public office, or be licensed in certain professions. </a:t>
            </a:r>
          </a:p>
          <a:p>
            <a:pPr lvl="1" eaLnBrk="1" hangingPunct="1"/>
            <a:endParaRPr lang="en-US" altLang="en-US" sz="2400" smtClean="0"/>
          </a:p>
          <a:p>
            <a:pPr lvl="1" eaLnBrk="1" hangingPunct="1"/>
            <a:r>
              <a:rPr lang="en-US" altLang="en-US" sz="2400" smtClean="0"/>
              <a:t>States can also charge higher fees to out-of-State hunters, fishers, or students attending a State’s public universities.</a:t>
            </a:r>
            <a:endParaRPr lang="en-US" altLang="en-US"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7651"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6084" name="Rectangle 2"/>
          <p:cNvSpPr>
            <a:spLocks noGrp="1" noChangeArrowheads="1"/>
          </p:cNvSpPr>
          <p:nvPr>
            <p:ph type="title" idx="4294967295"/>
          </p:nvPr>
        </p:nvSpPr>
        <p:spPr/>
        <p:txBody>
          <a:bodyPr/>
          <a:lstStyle/>
          <a:p>
            <a:pPr eaLnBrk="1" hangingPunct="1">
              <a:defRPr/>
            </a:pPr>
            <a:r>
              <a:rPr lang="en-US" sz="3000" smtClean="0"/>
              <a:t>Privileges and Immunities, cont.</a:t>
            </a:r>
            <a:endParaRPr lang="en-US" smtClean="0"/>
          </a:p>
        </p:txBody>
      </p:sp>
      <p:sp>
        <p:nvSpPr>
          <p:cNvPr id="46085" name="Rectangle 5"/>
          <p:cNvSpPr>
            <a:spLocks noGrp="1" noChangeArrowheads="1"/>
          </p:cNvSpPr>
          <p:nvPr>
            <p:ph type="body" idx="4294967295"/>
          </p:nvPr>
        </p:nvSpPr>
        <p:spPr/>
        <p:txBody>
          <a:bodyPr/>
          <a:lstStyle/>
          <a:p>
            <a:pPr eaLnBrk="1" hangingPunct="1"/>
            <a:r>
              <a:rPr lang="en-US" altLang="en-US" sz="2800" smtClean="0">
                <a:solidFill>
                  <a:schemeClr val="accent2"/>
                </a:solidFill>
              </a:rPr>
              <a:t>Checkpoint: Why might a State be restricted from making distinctions between its residents and those of another State?</a:t>
            </a:r>
          </a:p>
          <a:p>
            <a:pPr eaLnBrk="1" hangingPunct="1">
              <a:buFontTx/>
              <a:buNone/>
            </a:pPr>
            <a:endParaRPr lang="en-US" altLang="en-US" sz="2800" smtClean="0"/>
          </a:p>
          <a:p>
            <a:pPr lvl="1" eaLnBrk="1" hangingPunct="1"/>
            <a:r>
              <a:rPr lang="en-US" altLang="en-US" sz="2400" smtClean="0"/>
              <a:t>This could lead to unfair social or economic treatment of U.S. citizens, such as preferential hiring of in-State residents or lower welfare benefits for newly arrived residents. </a:t>
            </a:r>
          </a:p>
          <a:p>
            <a:pPr lvl="1" eaLnBrk="1" hangingPunct="1"/>
            <a:endParaRPr lang="en-US" altLang="en-US" sz="2400" smtClean="0"/>
          </a:p>
          <a:p>
            <a:pPr lvl="1" eaLnBrk="1" hangingPunct="1"/>
            <a:r>
              <a:rPr lang="en-US" altLang="en-US" sz="2400" smtClean="0"/>
              <a:t>It could also cause conflict between States.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6085">
                                            <p:txEl>
                                              <p:pRg st="4" end="4"/>
                                            </p:txEl>
                                          </p:spTgt>
                                        </p:tgtEl>
                                        <p:attrNameLst>
                                          <p:attrName>style.visibility</p:attrName>
                                        </p:attrNameLst>
                                      </p:cBhvr>
                                      <p:to>
                                        <p:strVal val="visible"/>
                                      </p:to>
                                    </p:set>
                                    <p:anim calcmode="lin" valueType="num">
                                      <p:cBhvr additive="base">
                                        <p:cTn id="7" dur="500" fill="hold"/>
                                        <p:tgtEl>
                                          <p:spTgt spid="4608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28675"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8132" name="Rectangle 2"/>
          <p:cNvSpPr>
            <a:spLocks noGrp="1" noChangeArrowheads="1"/>
          </p:cNvSpPr>
          <p:nvPr>
            <p:ph type="title" idx="4294967295"/>
          </p:nvPr>
        </p:nvSpPr>
        <p:spPr/>
        <p:txBody>
          <a:bodyPr/>
          <a:lstStyle/>
          <a:p>
            <a:pPr eaLnBrk="1" hangingPunct="1">
              <a:defRPr/>
            </a:pPr>
            <a:r>
              <a:rPr lang="en-US" smtClean="0"/>
              <a:t>Review</a:t>
            </a:r>
          </a:p>
        </p:txBody>
      </p:sp>
      <p:sp>
        <p:nvSpPr>
          <p:cNvPr id="28677" name="Rectangle 5"/>
          <p:cNvSpPr>
            <a:spLocks noGrp="1" noChangeArrowheads="1"/>
          </p:cNvSpPr>
          <p:nvPr>
            <p:ph type="body" idx="4294967295"/>
          </p:nvPr>
        </p:nvSpPr>
        <p:spPr/>
        <p:txBody>
          <a:bodyPr/>
          <a:lstStyle/>
          <a:p>
            <a:pPr eaLnBrk="1" hangingPunct="1"/>
            <a:r>
              <a:rPr lang="en-US" altLang="en-US" smtClean="0"/>
              <a:t>Now that you have learned about how the States work together to preserve the Union, go back and answer the Chapter Essential Question.</a:t>
            </a:r>
          </a:p>
          <a:p>
            <a:pPr lvl="1" eaLnBrk="1" hangingPunct="1"/>
            <a:r>
              <a:rPr lang="en-US" altLang="en-US" smtClean="0">
                <a:solidFill>
                  <a:schemeClr val="accent2"/>
                </a:solidFill>
              </a:rPr>
              <a:t>Is the federal system the best way to govern the United States?</a:t>
            </a:r>
            <a:endParaRPr lang="en-US" altLang="en-US"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4099"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0724" name="Rectangle 2"/>
          <p:cNvSpPr>
            <a:spLocks noGrp="1" noChangeArrowheads="1"/>
          </p:cNvSpPr>
          <p:nvPr>
            <p:ph type="title" idx="4294967295"/>
          </p:nvPr>
        </p:nvSpPr>
        <p:spPr/>
        <p:txBody>
          <a:bodyPr/>
          <a:lstStyle/>
          <a:p>
            <a:pPr eaLnBrk="1" hangingPunct="1">
              <a:defRPr/>
            </a:pPr>
            <a:r>
              <a:rPr lang="en-US" sz="3400" dirty="0" smtClean="0"/>
              <a:t>Objectives/Learning Targets</a:t>
            </a:r>
          </a:p>
        </p:txBody>
      </p:sp>
      <p:sp>
        <p:nvSpPr>
          <p:cNvPr id="4101" name="Rectangle 5"/>
          <p:cNvSpPr>
            <a:spLocks noGrp="1" noChangeArrowheads="1"/>
          </p:cNvSpPr>
          <p:nvPr>
            <p:ph type="body" idx="4294967295"/>
          </p:nvPr>
        </p:nvSpPr>
        <p:spPr/>
        <p:txBody>
          <a:bodyPr/>
          <a:lstStyle/>
          <a:p>
            <a:pPr marL="609600" indent="-609600" eaLnBrk="1" hangingPunct="1">
              <a:buFontTx/>
              <a:buAutoNum type="arabicPeriod"/>
            </a:pPr>
            <a:r>
              <a:rPr lang="en-US" altLang="en-US" smtClean="0"/>
              <a:t>Explain why States make interstate compacts.</a:t>
            </a:r>
          </a:p>
          <a:p>
            <a:pPr marL="609600" indent="-609600" eaLnBrk="1" hangingPunct="1">
              <a:buFontTx/>
              <a:buAutoNum type="arabicPeriod"/>
            </a:pPr>
            <a:r>
              <a:rPr lang="en-US" altLang="en-US" smtClean="0"/>
              <a:t>Understand the purpose of the Full Faith and Credit Clause.</a:t>
            </a:r>
          </a:p>
          <a:p>
            <a:pPr marL="609600" indent="-609600" eaLnBrk="1" hangingPunct="1">
              <a:buFontTx/>
              <a:buAutoNum type="arabicPeriod"/>
            </a:pPr>
            <a:r>
              <a:rPr lang="en-US" altLang="en-US" smtClean="0"/>
              <a:t>Describe the Extradition Clause and explain its purpose.</a:t>
            </a:r>
          </a:p>
          <a:p>
            <a:pPr marL="609600" indent="-609600" eaLnBrk="1" hangingPunct="1">
              <a:buFontTx/>
              <a:buAutoNum type="arabicPeriod"/>
            </a:pPr>
            <a:r>
              <a:rPr lang="en-US" altLang="en-US" smtClean="0"/>
              <a:t>Explain the purpose of the Privileges and Immunities Clause.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5123"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1748" name="Rectangle 2"/>
          <p:cNvSpPr>
            <a:spLocks noGrp="1" noChangeArrowheads="1"/>
          </p:cNvSpPr>
          <p:nvPr>
            <p:ph type="title" idx="4294967295"/>
          </p:nvPr>
        </p:nvSpPr>
        <p:spPr/>
        <p:txBody>
          <a:bodyPr/>
          <a:lstStyle/>
          <a:p>
            <a:pPr eaLnBrk="1" hangingPunct="1">
              <a:defRPr/>
            </a:pPr>
            <a:r>
              <a:rPr lang="en-US" smtClean="0"/>
              <a:t>Key Terms</a:t>
            </a:r>
          </a:p>
        </p:txBody>
      </p:sp>
      <p:sp>
        <p:nvSpPr>
          <p:cNvPr id="5125" name="Rectangle 5"/>
          <p:cNvSpPr>
            <a:spLocks noGrp="1" noChangeArrowheads="1"/>
          </p:cNvSpPr>
          <p:nvPr>
            <p:ph type="body" idx="4294967295"/>
          </p:nvPr>
        </p:nvSpPr>
        <p:spPr/>
        <p:txBody>
          <a:bodyPr/>
          <a:lstStyle/>
          <a:p>
            <a:pPr eaLnBrk="1" hangingPunct="1"/>
            <a:r>
              <a:rPr lang="en-US" altLang="en-US" b="1" smtClean="0">
                <a:solidFill>
                  <a:srgbClr val="FF0000"/>
                </a:solidFill>
              </a:rPr>
              <a:t>interstate compact:</a:t>
            </a:r>
            <a:r>
              <a:rPr lang="en-US" altLang="en-US" b="1" smtClean="0"/>
              <a:t> </a:t>
            </a:r>
            <a:r>
              <a:rPr lang="en-US" altLang="en-US" smtClean="0"/>
              <a:t>an agreement made between two States or between a State and a foreign government</a:t>
            </a:r>
          </a:p>
          <a:p>
            <a:pPr eaLnBrk="1" hangingPunct="1"/>
            <a:r>
              <a:rPr lang="en-US" altLang="en-US" b="1" smtClean="0">
                <a:solidFill>
                  <a:srgbClr val="FF0000"/>
                </a:solidFill>
              </a:rPr>
              <a:t>Full Faith and Credit Clause:</a:t>
            </a:r>
            <a:r>
              <a:rPr lang="en-US" altLang="en-US" b="1" smtClean="0"/>
              <a:t> </a:t>
            </a:r>
            <a:r>
              <a:rPr lang="en-US" altLang="en-US" smtClean="0"/>
              <a:t>the clause of the Constitution that says that each State will respect the laws, records, and court decisions of other States</a:t>
            </a:r>
            <a:endParaRPr lang="en-US" altLang="en-US" b="1"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6147"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2772" name="Rectangle 2"/>
          <p:cNvSpPr>
            <a:spLocks noGrp="1" noChangeArrowheads="1"/>
          </p:cNvSpPr>
          <p:nvPr>
            <p:ph type="title" idx="4294967295"/>
          </p:nvPr>
        </p:nvSpPr>
        <p:spPr/>
        <p:txBody>
          <a:bodyPr/>
          <a:lstStyle/>
          <a:p>
            <a:pPr eaLnBrk="1" hangingPunct="1">
              <a:defRPr/>
            </a:pPr>
            <a:r>
              <a:rPr lang="en-US" smtClean="0"/>
              <a:t>Key Terms, cont.</a:t>
            </a:r>
          </a:p>
        </p:txBody>
      </p:sp>
      <p:sp>
        <p:nvSpPr>
          <p:cNvPr id="6149" name="Rectangle 5"/>
          <p:cNvSpPr>
            <a:spLocks noGrp="1" noChangeArrowheads="1"/>
          </p:cNvSpPr>
          <p:nvPr>
            <p:ph type="body" idx="4294967295"/>
          </p:nvPr>
        </p:nvSpPr>
        <p:spPr/>
        <p:txBody>
          <a:bodyPr/>
          <a:lstStyle/>
          <a:p>
            <a:pPr eaLnBrk="1" hangingPunct="1"/>
            <a:r>
              <a:rPr lang="en-US" altLang="en-US" b="1" smtClean="0">
                <a:solidFill>
                  <a:srgbClr val="FF0000"/>
                </a:solidFill>
              </a:rPr>
              <a:t>extradition:</a:t>
            </a:r>
            <a:r>
              <a:rPr lang="en-US" altLang="en-US" b="1" smtClean="0"/>
              <a:t> </a:t>
            </a:r>
            <a:r>
              <a:rPr lang="en-US" altLang="en-US" smtClean="0"/>
              <a:t>the legal process of returning a fugitive to a State</a:t>
            </a:r>
            <a:endParaRPr lang="en-US" altLang="en-US" b="1" smtClean="0"/>
          </a:p>
          <a:p>
            <a:pPr eaLnBrk="1" hangingPunct="1"/>
            <a:r>
              <a:rPr lang="en-US" altLang="en-US" b="1" smtClean="0">
                <a:solidFill>
                  <a:srgbClr val="FF0000"/>
                </a:solidFill>
              </a:rPr>
              <a:t>Privileges and Immunities Clause:</a:t>
            </a:r>
            <a:r>
              <a:rPr lang="en-US" altLang="en-US" b="1" smtClean="0"/>
              <a:t> </a:t>
            </a:r>
            <a:r>
              <a:rPr lang="en-US" altLang="en-US" smtClean="0"/>
              <a:t>the clause in the Constitution that says that no State can make unreasonable distinctions between its own residents and those persons who live in another State</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11267"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3796" name="Rectangle 2"/>
          <p:cNvSpPr>
            <a:spLocks noGrp="1" noChangeArrowheads="1"/>
          </p:cNvSpPr>
          <p:nvPr>
            <p:ph type="title" idx="4294967295"/>
          </p:nvPr>
        </p:nvSpPr>
        <p:spPr/>
        <p:txBody>
          <a:bodyPr/>
          <a:lstStyle/>
          <a:p>
            <a:pPr eaLnBrk="1" hangingPunct="1">
              <a:defRPr/>
            </a:pPr>
            <a:r>
              <a:rPr lang="en-US" smtClean="0"/>
              <a:t>Introduction</a:t>
            </a:r>
          </a:p>
        </p:txBody>
      </p:sp>
      <p:sp>
        <p:nvSpPr>
          <p:cNvPr id="33797" name="Rectangle 5"/>
          <p:cNvSpPr>
            <a:spLocks noGrp="1" noChangeArrowheads="1"/>
          </p:cNvSpPr>
          <p:nvPr>
            <p:ph type="body" idx="4294967295"/>
          </p:nvPr>
        </p:nvSpPr>
        <p:spPr/>
        <p:txBody>
          <a:bodyPr/>
          <a:lstStyle/>
          <a:p>
            <a:pPr eaLnBrk="1" hangingPunct="1">
              <a:lnSpc>
                <a:spcPct val="90000"/>
              </a:lnSpc>
            </a:pPr>
            <a:r>
              <a:rPr lang="en-US" altLang="en-US" sz="2800" smtClean="0"/>
              <a:t>How do the States work together to preserve the Union?</a:t>
            </a:r>
          </a:p>
          <a:p>
            <a:pPr lvl="1" eaLnBrk="1" hangingPunct="1">
              <a:lnSpc>
                <a:spcPct val="90000"/>
              </a:lnSpc>
            </a:pPr>
            <a:endParaRPr lang="en-US" altLang="en-US" sz="2400" smtClean="0"/>
          </a:p>
          <a:p>
            <a:pPr lvl="1" eaLnBrk="1" hangingPunct="1">
              <a:lnSpc>
                <a:spcPct val="90000"/>
              </a:lnSpc>
            </a:pPr>
            <a:r>
              <a:rPr lang="en-US" altLang="en-US" sz="2400" smtClean="0"/>
              <a:t>State governments make interstate compacts. </a:t>
            </a:r>
          </a:p>
          <a:p>
            <a:pPr lvl="1" eaLnBrk="1" hangingPunct="1">
              <a:lnSpc>
                <a:spcPct val="90000"/>
              </a:lnSpc>
            </a:pPr>
            <a:endParaRPr lang="en-US" altLang="en-US" sz="2400" smtClean="0"/>
          </a:p>
          <a:p>
            <a:pPr lvl="1" eaLnBrk="1" hangingPunct="1">
              <a:lnSpc>
                <a:spcPct val="90000"/>
              </a:lnSpc>
            </a:pPr>
            <a:r>
              <a:rPr lang="en-US" altLang="en-US" sz="2400" smtClean="0"/>
              <a:t>States offer full faith and credit to the laws, official records, and court rulings of other States.</a:t>
            </a:r>
          </a:p>
          <a:p>
            <a:pPr lvl="1" eaLnBrk="1" hangingPunct="1">
              <a:lnSpc>
                <a:spcPct val="90000"/>
              </a:lnSpc>
            </a:pPr>
            <a:endParaRPr lang="en-US" altLang="en-US" sz="2400" smtClean="0"/>
          </a:p>
          <a:p>
            <a:pPr lvl="1" eaLnBrk="1" hangingPunct="1">
              <a:lnSpc>
                <a:spcPct val="90000"/>
              </a:lnSpc>
            </a:pPr>
            <a:r>
              <a:rPr lang="en-US" altLang="en-US" sz="2400" smtClean="0"/>
              <a:t>States extradite fugitives to other States.</a:t>
            </a:r>
          </a:p>
          <a:p>
            <a:pPr lvl="1" eaLnBrk="1" hangingPunct="1">
              <a:lnSpc>
                <a:spcPct val="90000"/>
              </a:lnSpc>
            </a:pPr>
            <a:endParaRPr lang="en-US" altLang="en-US" sz="2400" smtClean="0"/>
          </a:p>
          <a:p>
            <a:pPr lvl="1" eaLnBrk="1" hangingPunct="1">
              <a:lnSpc>
                <a:spcPct val="90000"/>
              </a:lnSpc>
            </a:pPr>
            <a:r>
              <a:rPr lang="en-US" altLang="en-US" sz="2400" smtClean="0"/>
              <a:t>States respect the privileges and immunities of residents of other States.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3797">
                                            <p:txEl>
                                              <p:pRg st="8" end="8"/>
                                            </p:txEl>
                                          </p:spTgt>
                                        </p:tgtEl>
                                        <p:attrNameLst>
                                          <p:attrName>style.visibility</p:attrName>
                                        </p:attrNameLst>
                                      </p:cBhvr>
                                      <p:to>
                                        <p:strVal val="visible"/>
                                      </p:to>
                                    </p:set>
                                    <p:anim calcmode="lin" valueType="num">
                                      <p:cBhvr additive="base">
                                        <p:cTn id="7" dur="500" fill="hold"/>
                                        <p:tgtEl>
                                          <p:spTgt spid="33797">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dirty="0"/>
          </a:p>
        </p:txBody>
      </p:sp>
      <p:sp>
        <p:nvSpPr>
          <p:cNvPr id="14339"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4820" name="Rectangle 2"/>
          <p:cNvSpPr>
            <a:spLocks noGrp="1" noChangeArrowheads="1"/>
          </p:cNvSpPr>
          <p:nvPr>
            <p:ph type="title" idx="4294967295"/>
          </p:nvPr>
        </p:nvSpPr>
        <p:spPr/>
        <p:txBody>
          <a:bodyPr/>
          <a:lstStyle/>
          <a:p>
            <a:pPr eaLnBrk="1" hangingPunct="1">
              <a:defRPr/>
            </a:pPr>
            <a:r>
              <a:rPr lang="en-US" smtClean="0"/>
              <a:t>Interstate Compacts</a:t>
            </a:r>
          </a:p>
        </p:txBody>
      </p:sp>
      <p:sp>
        <p:nvSpPr>
          <p:cNvPr id="34821" name="Rectangle 5"/>
          <p:cNvSpPr>
            <a:spLocks noGrp="1" noChangeArrowheads="1"/>
          </p:cNvSpPr>
          <p:nvPr>
            <p:ph type="body" idx="4294967295"/>
          </p:nvPr>
        </p:nvSpPr>
        <p:spPr/>
        <p:txBody>
          <a:bodyPr/>
          <a:lstStyle/>
          <a:p>
            <a:pPr eaLnBrk="1" hangingPunct="1">
              <a:lnSpc>
                <a:spcPct val="90000"/>
              </a:lnSpc>
            </a:pPr>
            <a:r>
              <a:rPr lang="en-US" altLang="en-US" sz="2800" smtClean="0"/>
              <a:t>States can enter agreements with other States and with foreign governments with the consent of Congress.</a:t>
            </a:r>
            <a:r>
              <a:rPr lang="en-US" altLang="en-US" sz="3000" smtClean="0"/>
              <a:t> </a:t>
            </a:r>
          </a:p>
          <a:p>
            <a:pPr eaLnBrk="1" hangingPunct="1">
              <a:lnSpc>
                <a:spcPct val="90000"/>
              </a:lnSpc>
            </a:pPr>
            <a:endParaRPr lang="en-US" altLang="en-US" sz="2400" smtClean="0"/>
          </a:p>
          <a:p>
            <a:pPr lvl="1" eaLnBrk="1" hangingPunct="1">
              <a:lnSpc>
                <a:spcPct val="90000"/>
              </a:lnSpc>
            </a:pPr>
            <a:r>
              <a:rPr lang="en-US" altLang="en-US" sz="2400" smtClean="0"/>
              <a:t>The number of these agreements has increased over time. </a:t>
            </a:r>
          </a:p>
          <a:p>
            <a:pPr lvl="1" eaLnBrk="1" hangingPunct="1">
              <a:lnSpc>
                <a:spcPct val="90000"/>
              </a:lnSpc>
            </a:pPr>
            <a:endParaRPr lang="en-US" altLang="en-US" sz="2400" smtClean="0"/>
          </a:p>
          <a:p>
            <a:pPr lvl="1" eaLnBrk="1" hangingPunct="1">
              <a:lnSpc>
                <a:spcPct val="90000"/>
              </a:lnSpc>
            </a:pPr>
            <a:r>
              <a:rPr lang="en-US" altLang="en-US" sz="2400" smtClean="0"/>
              <a:t>There are interstate agreements to share law enforcement data, counter global climate change, encourage cooperation between public universities, and coordinate the conservation of water and wildlife.</a:t>
            </a:r>
          </a:p>
          <a:p>
            <a:pPr lvl="1" eaLnBrk="1" hangingPunct="1">
              <a:lnSpc>
                <a:spcPct val="90000"/>
              </a:lnSpc>
            </a:pPr>
            <a:endParaRPr lang="en-US" altLang="en-US" sz="240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4821">
                                            <p:txEl>
                                              <p:pRg st="4" end="4"/>
                                            </p:txEl>
                                          </p:spTgt>
                                        </p:tgtEl>
                                        <p:attrNameLst>
                                          <p:attrName>style.visibility</p:attrName>
                                        </p:attrNameLst>
                                      </p:cBhvr>
                                      <p:to>
                                        <p:strVal val="visible"/>
                                      </p:to>
                                    </p:set>
                                    <p:anim calcmode="lin" valueType="num">
                                      <p:cBhvr additive="base">
                                        <p:cTn id="7" dur="500" fill="hold"/>
                                        <p:tgtEl>
                                          <p:spTgt spid="3482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15363" name="Slide Number Placeholder 5"/>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5844" name="Rectangle 2"/>
          <p:cNvSpPr>
            <a:spLocks noGrp="1" noChangeArrowheads="1"/>
          </p:cNvSpPr>
          <p:nvPr>
            <p:ph type="title" idx="4294967295"/>
          </p:nvPr>
        </p:nvSpPr>
        <p:spPr/>
        <p:txBody>
          <a:bodyPr/>
          <a:lstStyle/>
          <a:p>
            <a:pPr eaLnBrk="1" hangingPunct="1">
              <a:defRPr/>
            </a:pPr>
            <a:r>
              <a:rPr lang="en-US" smtClean="0"/>
              <a:t>Interstate Compacts, cont.</a:t>
            </a:r>
          </a:p>
        </p:txBody>
      </p:sp>
      <p:sp>
        <p:nvSpPr>
          <p:cNvPr id="15365" name="Rectangle 4"/>
          <p:cNvSpPr>
            <a:spLocks noGrp="1" noChangeArrowheads="1"/>
          </p:cNvSpPr>
          <p:nvPr>
            <p:ph type="body" sz="half" idx="4294967295"/>
          </p:nvPr>
        </p:nvSpPr>
        <p:spPr>
          <a:xfrm>
            <a:off x="457200" y="1219200"/>
            <a:ext cx="4038600" cy="4906963"/>
          </a:xfrm>
        </p:spPr>
        <p:txBody>
          <a:bodyPr/>
          <a:lstStyle/>
          <a:p>
            <a:pPr eaLnBrk="1" hangingPunct="1"/>
            <a:r>
              <a:rPr lang="en-US" altLang="en-US" sz="2800" smtClean="0"/>
              <a:t>States also cooperate to manage shared resources and border areas.</a:t>
            </a:r>
          </a:p>
          <a:p>
            <a:pPr eaLnBrk="1" hangingPunct="1">
              <a:buFontTx/>
              <a:buNone/>
            </a:pPr>
            <a:endParaRPr lang="en-US" altLang="en-US" sz="2800" smtClean="0"/>
          </a:p>
          <a:p>
            <a:pPr lvl="1" eaLnBrk="1" hangingPunct="1"/>
            <a:r>
              <a:rPr lang="en-US" altLang="en-US" sz="2400" smtClean="0"/>
              <a:t>The States of Utah, Arizona, Colorado, and New Mexico meet at the “Four Corners.”</a:t>
            </a:r>
          </a:p>
          <a:p>
            <a:pPr eaLnBrk="1" hangingPunct="1"/>
            <a:endParaRPr lang="en-US" altLang="en-US" sz="2400" smtClean="0"/>
          </a:p>
        </p:txBody>
      </p:sp>
      <p:pic>
        <p:nvPicPr>
          <p:cNvPr id="15366" name="Picture 8" descr="c04_s03_p111"/>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648200" y="1320800"/>
            <a:ext cx="4038600" cy="4703763"/>
          </a:xfrm>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16387" name="Slide Number Placeholder 5"/>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6868" name="Rectangle 2"/>
          <p:cNvSpPr>
            <a:spLocks noGrp="1" noChangeArrowheads="1"/>
          </p:cNvSpPr>
          <p:nvPr>
            <p:ph type="title" idx="4294967295"/>
          </p:nvPr>
        </p:nvSpPr>
        <p:spPr/>
        <p:txBody>
          <a:bodyPr/>
          <a:lstStyle/>
          <a:p>
            <a:pPr eaLnBrk="1" hangingPunct="1">
              <a:defRPr/>
            </a:pPr>
            <a:r>
              <a:rPr lang="en-US" smtClean="0"/>
              <a:t>Full Faith and Credit</a:t>
            </a:r>
          </a:p>
        </p:txBody>
      </p:sp>
      <p:sp>
        <p:nvSpPr>
          <p:cNvPr id="16389" name="Rectangle 4"/>
          <p:cNvSpPr>
            <a:spLocks noGrp="1" noChangeArrowheads="1"/>
          </p:cNvSpPr>
          <p:nvPr>
            <p:ph type="body" sz="half" idx="4294967295"/>
          </p:nvPr>
        </p:nvSpPr>
        <p:spPr>
          <a:xfrm>
            <a:off x="457200" y="1219200"/>
            <a:ext cx="4038600" cy="4906963"/>
          </a:xfrm>
        </p:spPr>
        <p:txBody>
          <a:bodyPr/>
          <a:lstStyle/>
          <a:p>
            <a:pPr eaLnBrk="1" hangingPunct="1"/>
            <a:r>
              <a:rPr lang="en-US" altLang="en-US" sz="2600" smtClean="0"/>
              <a:t>The </a:t>
            </a:r>
            <a:r>
              <a:rPr lang="en-US" altLang="en-US" sz="2600" b="1" smtClean="0">
                <a:solidFill>
                  <a:srgbClr val="FF0000"/>
                </a:solidFill>
              </a:rPr>
              <a:t>Full Faith and Credit Clause</a:t>
            </a:r>
            <a:r>
              <a:rPr lang="en-US" altLang="en-US" sz="2600" smtClean="0"/>
              <a:t> of the Constitution requires each State to honor and enforce the laws, official documents, and court rulings of other States. </a:t>
            </a:r>
          </a:p>
          <a:p>
            <a:pPr lvl="1" eaLnBrk="1" hangingPunct="1"/>
            <a:r>
              <a:rPr lang="en-US" altLang="en-US" sz="2200" smtClean="0"/>
              <a:t>Documents issued in one State—such as birth certificates—must be accepted in all States.</a:t>
            </a:r>
          </a:p>
        </p:txBody>
      </p:sp>
      <p:pic>
        <p:nvPicPr>
          <p:cNvPr id="16390" name="Picture 8" descr="c04_s03_p112"/>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706938" y="1219200"/>
            <a:ext cx="3921125" cy="4906963"/>
          </a:xfrm>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19459"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8916" name="Rectangle 2"/>
          <p:cNvSpPr>
            <a:spLocks noGrp="1" noChangeArrowheads="1"/>
          </p:cNvSpPr>
          <p:nvPr>
            <p:ph type="title" idx="4294967295"/>
          </p:nvPr>
        </p:nvSpPr>
        <p:spPr/>
        <p:txBody>
          <a:bodyPr/>
          <a:lstStyle/>
          <a:p>
            <a:pPr eaLnBrk="1" hangingPunct="1">
              <a:defRPr/>
            </a:pPr>
            <a:r>
              <a:rPr lang="en-US" smtClean="0"/>
              <a:t>Exceptions</a:t>
            </a:r>
          </a:p>
        </p:txBody>
      </p:sp>
      <p:sp>
        <p:nvSpPr>
          <p:cNvPr id="38917" name="Rectangle 5"/>
          <p:cNvSpPr>
            <a:spLocks noGrp="1" noChangeArrowheads="1"/>
          </p:cNvSpPr>
          <p:nvPr>
            <p:ph type="body" idx="4294967295"/>
          </p:nvPr>
        </p:nvSpPr>
        <p:spPr/>
        <p:txBody>
          <a:bodyPr/>
          <a:lstStyle/>
          <a:p>
            <a:pPr eaLnBrk="1" hangingPunct="1"/>
            <a:r>
              <a:rPr lang="en-US" altLang="en-US" sz="3000" smtClean="0"/>
              <a:t>There are two key exceptions to the Full Faith and Credit Clause:</a:t>
            </a:r>
            <a:endParaRPr lang="en-US" altLang="en-US" smtClean="0"/>
          </a:p>
          <a:p>
            <a:pPr eaLnBrk="1" hangingPunct="1">
              <a:buFontTx/>
              <a:buNone/>
            </a:pPr>
            <a:endParaRPr lang="en-US" altLang="en-US" sz="2600" smtClean="0"/>
          </a:p>
          <a:p>
            <a:pPr lvl="1" eaLnBrk="1" hangingPunct="1"/>
            <a:r>
              <a:rPr lang="en-US" altLang="en-US" sz="2600" smtClean="0"/>
              <a:t>It applies only to the civil laws of each State, not the criminal laws. </a:t>
            </a:r>
          </a:p>
          <a:p>
            <a:pPr lvl="1" eaLnBrk="1" hangingPunct="1"/>
            <a:endParaRPr lang="en-US" altLang="en-US" sz="2600" smtClean="0"/>
          </a:p>
          <a:p>
            <a:pPr lvl="1" eaLnBrk="1" hangingPunct="1"/>
            <a:r>
              <a:rPr lang="en-US" altLang="en-US" sz="2600" smtClean="0"/>
              <a:t>If a person who does not live in a State is granted a divorce by that State, the State in which that person actually resides can refuse to recognize the divorce.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8917">
                                            <p:txEl>
                                              <p:pRg st="4" end="4"/>
                                            </p:txEl>
                                          </p:spTgt>
                                        </p:tgtEl>
                                        <p:attrNameLst>
                                          <p:attrName>style.visibility</p:attrName>
                                        </p:attrNameLst>
                                      </p:cBhvr>
                                      <p:to>
                                        <p:strVal val="visible"/>
                                      </p:to>
                                    </p:set>
                                    <p:anim calcmode="lin" valueType="num">
                                      <p:cBhvr additive="base">
                                        <p:cTn id="7" dur="500" fill="hold"/>
                                        <p:tgtEl>
                                          <p:spTgt spid="3891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41301e6b-ebc2-4cb7-90d5-2bf070cfcd25"/>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6eb62f18-de14-497e-931b-573ca2cfd51b"/>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6eb62f18-de14-497e-931b-573ca2cfd51b"/>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eb62f18-de14-497e-931b-573ca2cfd51b"/>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heme/theme1.xml><?xml version="1.0" encoding="utf-8"?>
<a:theme xmlns:a="http://schemas.openxmlformats.org/drawingml/2006/main" name="magruders_PPT_template">
  <a:themeElements>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gruders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gruders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gruders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gruders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gruders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gruders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gruders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gruders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gruders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gruders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gruders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gruders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Templates:magruders_PPT_template.pot</Template>
  <TotalTime>1188</TotalTime>
  <Words>869</Words>
  <Application>Microsoft Office PowerPoint</Application>
  <PresentationFormat>On-screen Show (4:3)</PresentationFormat>
  <Paragraphs>82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ＭＳ Ｐゴシック</vt:lpstr>
      <vt:lpstr>Arial</vt:lpstr>
      <vt:lpstr>magruders_PPT_template</vt:lpstr>
      <vt:lpstr>Chapter 4: Federalism Section 3</vt:lpstr>
      <vt:lpstr>Objectives/Learning Targets</vt:lpstr>
      <vt:lpstr>Key Terms</vt:lpstr>
      <vt:lpstr>Key Terms, cont.</vt:lpstr>
      <vt:lpstr>Introduction</vt:lpstr>
      <vt:lpstr>Interstate Compacts</vt:lpstr>
      <vt:lpstr>Interstate Compacts, cont.</vt:lpstr>
      <vt:lpstr>Full Faith and Credit</vt:lpstr>
      <vt:lpstr>Exceptions</vt:lpstr>
      <vt:lpstr>Marriage and Divorce</vt:lpstr>
      <vt:lpstr>Marriage and Divorce</vt:lpstr>
      <vt:lpstr>Extradition</vt:lpstr>
      <vt:lpstr>Privileges and Immunities</vt:lpstr>
      <vt:lpstr>Privileges and Immunities, cont.</vt:lpstr>
      <vt:lpstr>Privileges and Immunities, cont.</vt:lpstr>
      <vt:lpstr>Review</vt:lpstr>
    </vt:vector>
  </TitlesOfParts>
  <Company>Six Red Marbles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Kay</dc:creator>
  <cp:lastModifiedBy>Mark Marzolf</cp:lastModifiedBy>
  <cp:revision>44</cp:revision>
  <dcterms:created xsi:type="dcterms:W3CDTF">2008-12-02T17:43:19Z</dcterms:created>
  <dcterms:modified xsi:type="dcterms:W3CDTF">2019-02-18T16:13:59Z</dcterms:modified>
</cp:coreProperties>
</file>